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Forum" charset="1" panose="02000000000000000000"/>
      <p:regular r:id="rId11"/>
    </p:embeddedFont>
    <p:embeddedFont>
      <p:font typeface="TT Drugs Bold" charset="1" panose="02000803060000020003"/>
      <p:regular r:id="rId12"/>
    </p:embeddedFont>
    <p:embeddedFont>
      <p:font typeface="TT Drugs" charset="1" panose="02000503060000020003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.png" Type="http://schemas.openxmlformats.org/officeDocument/2006/relationships/image"/><Relationship Id="rId4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769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687688">
            <a:off x="10282257" y="5034286"/>
            <a:ext cx="8922358" cy="9404330"/>
          </a:xfrm>
          <a:custGeom>
            <a:avLst/>
            <a:gdLst/>
            <a:ahLst/>
            <a:cxnLst/>
            <a:rect r="r" b="b" t="t" l="l"/>
            <a:pathLst>
              <a:path h="9404330" w="8922358">
                <a:moveTo>
                  <a:pt x="0" y="0"/>
                </a:moveTo>
                <a:lnTo>
                  <a:pt x="8922358" y="0"/>
                </a:lnTo>
                <a:lnTo>
                  <a:pt x="8922358" y="9404330"/>
                </a:lnTo>
                <a:lnTo>
                  <a:pt x="0" y="9404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013544">
            <a:off x="-1834628" y="-2396987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909519" y="1483331"/>
            <a:ext cx="468963" cy="468963"/>
          </a:xfrm>
          <a:custGeom>
            <a:avLst/>
            <a:gdLst/>
            <a:ahLst/>
            <a:cxnLst/>
            <a:rect r="r" b="b" t="t" l="l"/>
            <a:pathLst>
              <a:path h="468963" w="468963">
                <a:moveTo>
                  <a:pt x="0" y="0"/>
                </a:moveTo>
                <a:lnTo>
                  <a:pt x="468962" y="0"/>
                </a:lnTo>
                <a:lnTo>
                  <a:pt x="468962" y="468963"/>
                </a:lnTo>
                <a:lnTo>
                  <a:pt x="0" y="4689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086015" y="2486842"/>
            <a:ext cx="10115971" cy="2235986"/>
            <a:chOff x="0" y="0"/>
            <a:chExt cx="13487961" cy="298131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85725"/>
              <a:ext cx="13487961" cy="20069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365"/>
                </a:lnSpc>
              </a:pPr>
              <a:r>
                <a:rPr lang="en-US" sz="10332">
                  <a:solidFill>
                    <a:srgbClr val="FFFFFF"/>
                  </a:solidFill>
                  <a:latin typeface="Forum"/>
                  <a:ea typeface="Forum"/>
                  <a:cs typeface="Forum"/>
                  <a:sym typeface="Forum"/>
                </a:rPr>
                <a:t>CRISIS-PULSE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283238"/>
              <a:ext cx="13487961" cy="69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4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940992" y="4456128"/>
            <a:ext cx="2406015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prepared by,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756176" y="5590803"/>
            <a:ext cx="6306685" cy="3535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2274" indent="-331137" lvl="1">
              <a:lnSpc>
                <a:spcPts val="5736"/>
              </a:lnSpc>
              <a:buFont typeface="Arial"/>
              <a:buChar char="•"/>
            </a:pPr>
            <a:r>
              <a:rPr lang="en-US" b="true" sz="3067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Mistry Utsav Ashok</a:t>
            </a:r>
          </a:p>
          <a:p>
            <a:pPr algn="l" marL="662274" indent="-331137" lvl="1">
              <a:lnSpc>
                <a:spcPts val="5736"/>
              </a:lnSpc>
              <a:buFont typeface="Arial"/>
              <a:buChar char="•"/>
            </a:pPr>
            <a:r>
              <a:rPr lang="en-US" b="true" sz="3067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Vedant Nirav Hingu</a:t>
            </a:r>
          </a:p>
          <a:p>
            <a:pPr algn="l" marL="662274" indent="-331137" lvl="1">
              <a:lnSpc>
                <a:spcPts val="5736"/>
              </a:lnSpc>
              <a:buFont typeface="Arial"/>
              <a:buChar char="•"/>
            </a:pPr>
            <a:r>
              <a:rPr lang="en-US" b="true" sz="3067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Jagad Prachi Manishbhai</a:t>
            </a:r>
          </a:p>
          <a:p>
            <a:pPr algn="l" marL="662274" indent="-331137" lvl="1">
              <a:lnSpc>
                <a:spcPts val="5736"/>
              </a:lnSpc>
              <a:buFont typeface="Arial"/>
              <a:buChar char="•"/>
            </a:pPr>
            <a:r>
              <a:rPr lang="en-US" b="true" sz="3067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Vishvkarma Nikhil Rajeshbhai</a:t>
            </a:r>
          </a:p>
          <a:p>
            <a:pPr algn="l" marL="662274" indent="-331137" lvl="1">
              <a:lnSpc>
                <a:spcPts val="5736"/>
              </a:lnSpc>
              <a:buFont typeface="Arial"/>
              <a:buChar char="•"/>
            </a:pPr>
            <a:r>
              <a:rPr lang="en-US" b="true" sz="3067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Rathore Sarthaksingh Dinesh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1401240" y="576625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5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5" y="8225902"/>
                </a:lnTo>
                <a:lnTo>
                  <a:pt x="780432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2428141" y="-1311467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7" y="0"/>
                </a:lnTo>
                <a:lnTo>
                  <a:pt x="7518607" y="4680334"/>
                </a:lnTo>
                <a:lnTo>
                  <a:pt x="0" y="46803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47750" y="4211666"/>
          <a:ext cx="16211550" cy="3592695"/>
        </p:xfrm>
        <a:graphic>
          <a:graphicData uri="http://schemas.openxmlformats.org/drawingml/2006/table">
            <a:tbl>
              <a:tblPr/>
              <a:tblGrid>
                <a:gridCol w="3242310"/>
                <a:gridCol w="3242310"/>
                <a:gridCol w="3242310"/>
                <a:gridCol w="3242310"/>
                <a:gridCol w="3242310"/>
              </a:tblGrid>
              <a:tr h="107918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900"/>
                        </a:lnSpc>
                        <a:defRPr/>
                      </a:pPr>
                      <a:r>
                        <a:rPr lang="en-US" sz="3500" b="true">
                          <a:solidFill>
                            <a:srgbClr val="0F2A37"/>
                          </a:solidFill>
                          <a:latin typeface="TT Drugs Bold"/>
                          <a:ea typeface="TT Drugs Bold"/>
                          <a:cs typeface="TT Drugs Bold"/>
                          <a:sym typeface="TT Drugs Bold"/>
                        </a:rPr>
                        <a:t>01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900"/>
                        </a:lnSpc>
                        <a:defRPr/>
                      </a:pPr>
                      <a:r>
                        <a:rPr lang="en-US" sz="3500" b="true">
                          <a:solidFill>
                            <a:srgbClr val="0F2A37"/>
                          </a:solidFill>
                          <a:latin typeface="TT Drugs Bold"/>
                          <a:ea typeface="TT Drugs Bold"/>
                          <a:cs typeface="TT Drugs Bold"/>
                          <a:sym typeface="TT Drugs Bold"/>
                        </a:rPr>
                        <a:t>02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900"/>
                        </a:lnSpc>
                        <a:defRPr/>
                      </a:pPr>
                      <a:r>
                        <a:rPr lang="en-US" sz="3500" b="true">
                          <a:solidFill>
                            <a:srgbClr val="0F2A37"/>
                          </a:solidFill>
                          <a:latin typeface="TT Drugs Bold"/>
                          <a:ea typeface="TT Drugs Bold"/>
                          <a:cs typeface="TT Drugs Bold"/>
                          <a:sym typeface="TT Drugs Bold"/>
                        </a:rPr>
                        <a:t>03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900"/>
                        </a:lnSpc>
                        <a:defRPr/>
                      </a:pPr>
                      <a:r>
                        <a:rPr lang="en-US" sz="3500" b="true">
                          <a:solidFill>
                            <a:srgbClr val="0F2A37"/>
                          </a:solidFill>
                          <a:latin typeface="TT Drugs Bold"/>
                          <a:ea typeface="TT Drugs Bold"/>
                          <a:cs typeface="TT Drugs Bold"/>
                          <a:sym typeface="TT Drugs Bold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900"/>
                        </a:lnSpc>
                        <a:defRPr/>
                      </a:pPr>
                      <a:r>
                        <a:rPr lang="en-US" sz="3500" b="true">
                          <a:solidFill>
                            <a:srgbClr val="0F2A37"/>
                          </a:solidFill>
                          <a:latin typeface="TT Drugs Bold"/>
                          <a:ea typeface="TT Drugs Bold"/>
                          <a:cs typeface="TT Drugs Bold"/>
                          <a:sym typeface="TT Drugs Bold"/>
                        </a:rPr>
                        <a:t>05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350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0F2A37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Predict Disasters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0F2A37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Send Instant Alerts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0F2A37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Connect Communities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0F2A37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Reward Help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20"/>
                        </a:lnSpc>
                        <a:defRPr/>
                      </a:pPr>
                      <a:r>
                        <a:rPr lang="en-US" sz="2800">
                          <a:solidFill>
                            <a:srgbClr val="0F2A37"/>
                          </a:solidFill>
                          <a:latin typeface="TT Drugs"/>
                          <a:ea typeface="TT Drugs"/>
                          <a:cs typeface="TT Drugs"/>
                          <a:sym typeface="TT Drugs"/>
                        </a:rPr>
                        <a:t>Give Safety Tips</a:t>
                      </a:r>
                      <a:endParaRPr lang="en-US" sz="1100"/>
                    </a:p>
                  </a:txBody>
                  <a:tcPr marL="190500" marR="190500" marT="190500" marB="190500" anchor="t">
                    <a:lnL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F2A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BDC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5" id="5"/>
          <p:cNvGrpSpPr/>
          <p:nvPr/>
        </p:nvGrpSpPr>
        <p:grpSpPr>
          <a:xfrm rot="0">
            <a:off x="1028700" y="1028700"/>
            <a:ext cx="12992604" cy="2361565"/>
            <a:chOff x="0" y="0"/>
            <a:chExt cx="17323472" cy="314875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17323472" cy="1952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519"/>
                </a:lnSpc>
              </a:pPr>
              <a:r>
                <a:rPr lang="en-US" sz="9599">
                  <a:solidFill>
                    <a:srgbClr val="0F2A37"/>
                  </a:solidFill>
                  <a:latin typeface="Forum"/>
                  <a:ea typeface="Forum"/>
                  <a:cs typeface="Forum"/>
                  <a:sym typeface="Forum"/>
                </a:rPr>
                <a:t>WHAT WE DO: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178051"/>
              <a:ext cx="12594691" cy="9707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sz="2300">
                  <a:solidFill>
                    <a:srgbClr val="0F2A37"/>
                  </a:solidFill>
                  <a:latin typeface="TT Drugs"/>
                  <a:ea typeface="TT Drugs"/>
                  <a:cs typeface="TT Drugs"/>
                  <a:sym typeface="TT Drugs"/>
                </a:rPr>
                <a:t>Crisis Pulse is an AI-powered disaster management platform that helps communities stay safe during natural disasters.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769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78827">
            <a:off x="11616985" y="-869308"/>
            <a:ext cx="5515885" cy="4957401"/>
          </a:xfrm>
          <a:custGeom>
            <a:avLst/>
            <a:gdLst/>
            <a:ahLst/>
            <a:cxnLst/>
            <a:rect r="r" b="b" t="t" l="l"/>
            <a:pathLst>
              <a:path h="4957401" w="5515885">
                <a:moveTo>
                  <a:pt x="0" y="0"/>
                </a:moveTo>
                <a:lnTo>
                  <a:pt x="5515884" y="0"/>
                </a:lnTo>
                <a:lnTo>
                  <a:pt x="5515884" y="4957402"/>
                </a:lnTo>
                <a:lnTo>
                  <a:pt x="0" y="4957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2195199" y="4791795"/>
            <a:ext cx="7776569" cy="6794777"/>
          </a:xfrm>
          <a:custGeom>
            <a:avLst/>
            <a:gdLst/>
            <a:ahLst/>
            <a:cxnLst/>
            <a:rect r="r" b="b" t="t" l="l"/>
            <a:pathLst>
              <a:path h="6794777" w="7776569">
                <a:moveTo>
                  <a:pt x="0" y="0"/>
                </a:moveTo>
                <a:lnTo>
                  <a:pt x="7776569" y="0"/>
                </a:lnTo>
                <a:lnTo>
                  <a:pt x="7776569" y="6794777"/>
                </a:lnTo>
                <a:lnTo>
                  <a:pt x="0" y="67947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184301" y="1028700"/>
            <a:ext cx="5741701" cy="8244223"/>
            <a:chOff x="0" y="0"/>
            <a:chExt cx="4137660" cy="59410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50520" y="-288290"/>
              <a:ext cx="4956810" cy="6334760"/>
            </a:xfrm>
            <a:custGeom>
              <a:avLst/>
              <a:gdLst/>
              <a:ahLst/>
              <a:cxnLst/>
              <a:rect r="r" b="b" t="t" l="l"/>
              <a:pathLst>
                <a:path h="6334760" w="4956810">
                  <a:moveTo>
                    <a:pt x="762000" y="824230"/>
                  </a:moveTo>
                  <a:cubicBezTo>
                    <a:pt x="1517650" y="146050"/>
                    <a:pt x="2913380" y="0"/>
                    <a:pt x="3416300" y="1047750"/>
                  </a:cubicBezTo>
                  <a:cubicBezTo>
                    <a:pt x="3614420" y="1484630"/>
                    <a:pt x="3507740" y="1979930"/>
                    <a:pt x="3566160" y="2440940"/>
                  </a:cubicBezTo>
                  <a:cubicBezTo>
                    <a:pt x="3647440" y="3079750"/>
                    <a:pt x="4140200" y="3562350"/>
                    <a:pt x="4362450" y="4147820"/>
                  </a:cubicBezTo>
                  <a:cubicBezTo>
                    <a:pt x="4956810" y="5591810"/>
                    <a:pt x="3315970" y="6334760"/>
                    <a:pt x="2122170" y="6216650"/>
                  </a:cubicBezTo>
                  <a:cubicBezTo>
                    <a:pt x="1496060" y="6215380"/>
                    <a:pt x="762000" y="6047740"/>
                    <a:pt x="467360" y="5431790"/>
                  </a:cubicBezTo>
                  <a:cubicBezTo>
                    <a:pt x="166370" y="4765040"/>
                    <a:pt x="539750" y="4028440"/>
                    <a:pt x="553720" y="3336290"/>
                  </a:cubicBezTo>
                  <a:cubicBezTo>
                    <a:pt x="571500" y="2500630"/>
                    <a:pt x="0" y="1489710"/>
                    <a:pt x="762000" y="824230"/>
                  </a:cubicBezTo>
                  <a:close/>
                </a:path>
              </a:pathLst>
            </a:custGeom>
            <a:blipFill>
              <a:blip r:embed="rId4"/>
              <a:stretch>
                <a:fillRect l="-69637" t="0" r="-69637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877243"/>
            <a:ext cx="7487800" cy="7407486"/>
            <a:chOff x="0" y="0"/>
            <a:chExt cx="9983733" cy="987664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704549"/>
              <a:ext cx="9983733" cy="12037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280"/>
                </a:lnSpc>
              </a:pPr>
              <a:r>
                <a:rPr lang="en-US" sz="5600">
                  <a:solidFill>
                    <a:srgbClr val="FFFFFF"/>
                  </a:solidFill>
                  <a:latin typeface="Forum"/>
                  <a:ea typeface="Forum"/>
                  <a:cs typeface="Forum"/>
                  <a:sym typeface="Forum"/>
                </a:rPr>
                <a:t>FEATURES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184500"/>
              <a:ext cx="9983733" cy="57778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61344" indent="-280672" lvl="1">
                <a:lnSpc>
                  <a:spcPts val="3874"/>
                </a:lnSpc>
                <a:buFont typeface="Arial"/>
                <a:buChar char="•"/>
              </a:pPr>
              <a:r>
                <a:rPr lang="en-US" b="true" sz="2600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Predict floods, earthquakes, cyclones &amp; droughts</a:t>
              </a:r>
            </a:p>
            <a:p>
              <a:pPr algn="l" marL="561344" indent="-280672" lvl="1">
                <a:lnSpc>
                  <a:spcPts val="3874"/>
                </a:lnSpc>
                <a:buFont typeface="Arial"/>
                <a:buChar char="•"/>
              </a:pPr>
              <a:r>
                <a:rPr lang="en-US" b="true" sz="2600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Send real-time alerts and emergency messages</a:t>
              </a:r>
            </a:p>
            <a:p>
              <a:pPr algn="l" marL="561344" indent="-280672" lvl="1">
                <a:lnSpc>
                  <a:spcPts val="3874"/>
                </a:lnSpc>
                <a:buFont typeface="Arial"/>
                <a:buChar char="•"/>
              </a:pPr>
              <a:r>
                <a:rPr lang="en-US" b="true" sz="2600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Different dashboards for volunteers, CRPF, and admins</a:t>
              </a:r>
            </a:p>
            <a:p>
              <a:pPr algn="l" marL="561344" indent="-280672" lvl="1">
                <a:lnSpc>
                  <a:spcPts val="3874"/>
                </a:lnSpc>
                <a:buFont typeface="Arial"/>
                <a:buChar char="•"/>
              </a:pPr>
              <a:r>
                <a:rPr lang="en-US" b="true" sz="2600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Points &amp; rewards for contributions</a:t>
              </a:r>
            </a:p>
            <a:p>
              <a:pPr algn="l" marL="561344" indent="-280672" lvl="1">
                <a:lnSpc>
                  <a:spcPts val="3874"/>
                </a:lnSpc>
                <a:buFont typeface="Arial"/>
                <a:buChar char="•"/>
              </a:pPr>
              <a:r>
                <a:rPr lang="en-US" b="true" sz="2600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Weather updates + AI safety tips</a:t>
              </a:r>
            </a:p>
            <a:p>
              <a:pPr algn="l">
                <a:lnSpc>
                  <a:spcPts val="3874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9983733" cy="5907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368013"/>
              <a:ext cx="9983733" cy="508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20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16505">
            <a:off x="-2238628" y="-2235792"/>
            <a:ext cx="7303770" cy="8229600"/>
          </a:xfrm>
          <a:custGeom>
            <a:avLst/>
            <a:gdLst/>
            <a:ahLst/>
            <a:cxnLst/>
            <a:rect r="r" b="b" t="t" l="l"/>
            <a:pathLst>
              <a:path h="8229600" w="7303770">
                <a:moveTo>
                  <a:pt x="0" y="0"/>
                </a:moveTo>
                <a:lnTo>
                  <a:pt x="7303770" y="0"/>
                </a:lnTo>
                <a:lnTo>
                  <a:pt x="73037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364982">
            <a:off x="-1262337" y="4141016"/>
            <a:ext cx="8597036" cy="10234567"/>
          </a:xfrm>
          <a:custGeom>
            <a:avLst/>
            <a:gdLst/>
            <a:ahLst/>
            <a:cxnLst/>
            <a:rect r="r" b="b" t="t" l="l"/>
            <a:pathLst>
              <a:path h="10234567" w="8597036">
                <a:moveTo>
                  <a:pt x="0" y="0"/>
                </a:moveTo>
                <a:lnTo>
                  <a:pt x="8597036" y="0"/>
                </a:lnTo>
                <a:lnTo>
                  <a:pt x="8597036" y="10234568"/>
                </a:lnTo>
                <a:lnTo>
                  <a:pt x="0" y="10234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33807" y="2546035"/>
            <a:ext cx="7120686" cy="6446538"/>
            <a:chOff x="0" y="0"/>
            <a:chExt cx="5580380" cy="50520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635000" y="-673100"/>
              <a:ext cx="6488430" cy="6027420"/>
            </a:xfrm>
            <a:custGeom>
              <a:avLst/>
              <a:gdLst/>
              <a:ahLst/>
              <a:cxnLst/>
              <a:rect r="r" b="b" t="t" l="l"/>
              <a:pathLst>
                <a:path h="6027420" w="648843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4"/>
              <a:stretch>
                <a:fillRect l="-26905" t="0" r="-26905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8996028" y="3133940"/>
            <a:ext cx="7487800" cy="3126435"/>
            <a:chOff x="0" y="0"/>
            <a:chExt cx="9983733" cy="416858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9050"/>
              <a:ext cx="9983733" cy="1479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0F2A37"/>
                  </a:solidFill>
                  <a:latin typeface="Forum"/>
                  <a:ea typeface="Forum"/>
                  <a:cs typeface="Forum"/>
                  <a:sym typeface="Forum"/>
                </a:rPr>
                <a:t>FUTURE SCOPE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816819"/>
              <a:ext cx="9983733" cy="508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20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577819"/>
              <a:ext cx="9983733" cy="5907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9415459" y="4457763"/>
            <a:ext cx="7487800" cy="237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Faste</a:t>
            </a: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r warnings - more lives saved</a:t>
            </a:r>
          </a:p>
          <a:p>
            <a:pPr algn="l" marL="604523" indent="-302261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Stronger community support</a:t>
            </a:r>
          </a:p>
          <a:p>
            <a:pPr algn="l" marL="604523" indent="-302261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Better disaster data &amp; insights</a:t>
            </a:r>
          </a:p>
          <a:p>
            <a:pPr algn="l" marL="604523" indent="-302261" lvl="1">
              <a:lnSpc>
                <a:spcPts val="4172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Future: IoT sensors, govt data, mobile app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769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314521">
            <a:off x="-831151" y="-5705577"/>
            <a:ext cx="7672032" cy="12474848"/>
          </a:xfrm>
          <a:custGeom>
            <a:avLst/>
            <a:gdLst/>
            <a:ahLst/>
            <a:cxnLst/>
            <a:rect r="r" b="b" t="t" l="l"/>
            <a:pathLst>
              <a:path h="12474848" w="7672032">
                <a:moveTo>
                  <a:pt x="0" y="0"/>
                </a:moveTo>
                <a:lnTo>
                  <a:pt x="7672032" y="0"/>
                </a:lnTo>
                <a:lnTo>
                  <a:pt x="7672032" y="12474849"/>
                </a:lnTo>
                <a:lnTo>
                  <a:pt x="0" y="124748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683252">
            <a:off x="-2873462" y="2714132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0" y="0"/>
                </a:moveTo>
                <a:lnTo>
                  <a:pt x="7804324" y="0"/>
                </a:lnTo>
                <a:lnTo>
                  <a:pt x="7804324" y="8225902"/>
                </a:lnTo>
                <a:lnTo>
                  <a:pt x="0" y="82259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613645" y="-1517720"/>
            <a:ext cx="6491459" cy="5899113"/>
          </a:xfrm>
          <a:custGeom>
            <a:avLst/>
            <a:gdLst/>
            <a:ahLst/>
            <a:cxnLst/>
            <a:rect r="r" b="b" t="t" l="l"/>
            <a:pathLst>
              <a:path h="5899113" w="6491459">
                <a:moveTo>
                  <a:pt x="0" y="0"/>
                </a:moveTo>
                <a:lnTo>
                  <a:pt x="6491458" y="0"/>
                </a:lnTo>
                <a:lnTo>
                  <a:pt x="6491458" y="5899113"/>
                </a:lnTo>
                <a:lnTo>
                  <a:pt x="0" y="589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232114" y="6920592"/>
            <a:ext cx="11027186" cy="2148492"/>
            <a:chOff x="0" y="0"/>
            <a:chExt cx="14702915" cy="286465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14702915" cy="196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1519"/>
                </a:lnSpc>
              </a:pPr>
              <a:r>
                <a:rPr lang="en-US" sz="9599">
                  <a:solidFill>
                    <a:srgbClr val="FFFFFF"/>
                  </a:solidFill>
                  <a:latin typeface="Forum"/>
                  <a:ea typeface="Forum"/>
                  <a:cs typeface="Forum"/>
                  <a:sym typeface="Forum"/>
                </a:rPr>
                <a:t>THANK YOU!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123822"/>
              <a:ext cx="14702915" cy="7408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549"/>
                </a:lnSpc>
              </a:pPr>
              <a:r>
                <a:rPr lang="en-US" sz="3499">
                  <a:solidFill>
                    <a:srgbClr val="FFFFFF"/>
                  </a:solidFill>
                  <a:latin typeface="TT Drugs"/>
                  <a:ea typeface="TT Drugs"/>
                  <a:cs typeface="TT Drugs"/>
                  <a:sym typeface="TT Drugs"/>
                </a:rPr>
                <a:t>Crisis Pulse – AI that saves</a:t>
              </a:r>
              <a:r>
                <a:rPr lang="en-US" sz="3499">
                  <a:solidFill>
                    <a:srgbClr val="FFFFFF"/>
                  </a:solidFill>
                  <a:latin typeface="TT Drugs"/>
                  <a:ea typeface="TT Drugs"/>
                  <a:cs typeface="TT Drugs"/>
                  <a:sym typeface="TT Drugs"/>
                </a:rPr>
                <a:t> lives during disasters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DAGwi7tbrvE</dc:identifier>
  <dcterms:modified xsi:type="dcterms:W3CDTF">2011-08-01T06:04:30Z</dcterms:modified>
  <cp:revision>1</cp:revision>
  <dc:title>crisis-pulse</dc:title>
</cp:coreProperties>
</file>

<file path=docProps/thumbnail.jpeg>
</file>